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4" r:id="rId4"/>
    <p:sldId id="257" r:id="rId5"/>
    <p:sldId id="258" r:id="rId6"/>
    <p:sldId id="259" r:id="rId7"/>
    <p:sldId id="273" r:id="rId8"/>
    <p:sldId id="276" r:id="rId9"/>
    <p:sldId id="275" r:id="rId10"/>
    <p:sldId id="278" r:id="rId11"/>
    <p:sldId id="280" r:id="rId12"/>
    <p:sldId id="281" r:id="rId13"/>
    <p:sldId id="27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360" y="3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199ACC-70B1-4381-803B-C99D02788ECE}"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MX"/>
        </a:p>
      </dgm:t>
    </dgm:pt>
    <dgm:pt modelId="{AE5417F5-2951-4CB1-BEAD-EDFF3630B82A}">
      <dgm:prSet phldrT="[Texto]" custT="1"/>
      <dgm:spPr/>
      <dgm:t>
        <a:bodyPr/>
        <a:lstStyle/>
        <a:p>
          <a:r>
            <a:rPr lang="es-MX" sz="2800" dirty="0" smtClean="0">
              <a:solidFill>
                <a:schemeClr val="tx1"/>
              </a:solidFill>
              <a:latin typeface="Arial" pitchFamily="34" charset="0"/>
              <a:cs typeface="Arial" pitchFamily="34" charset="0"/>
            </a:rPr>
            <a:t>LEY GENERAL DE SALUD</a:t>
          </a:r>
          <a:endParaRPr lang="es-MX" sz="2800" dirty="0">
            <a:solidFill>
              <a:schemeClr val="tx1"/>
            </a:solidFill>
            <a:latin typeface="Arial" pitchFamily="34" charset="0"/>
            <a:cs typeface="Arial" pitchFamily="34" charset="0"/>
          </a:endParaRPr>
        </a:p>
      </dgm:t>
    </dgm:pt>
    <dgm:pt modelId="{DE8B087C-1783-41F5-A20F-BB4BE46E6E26}" type="parTrans" cxnId="{B4E68B15-9272-4EC3-8AE3-9EF195AA01E4}">
      <dgm:prSet/>
      <dgm:spPr/>
      <dgm:t>
        <a:bodyPr/>
        <a:lstStyle/>
        <a:p>
          <a:endParaRPr lang="es-MX"/>
        </a:p>
      </dgm:t>
    </dgm:pt>
    <dgm:pt modelId="{7AAFE1AA-A6E3-40A2-8C77-C467B2ECBA45}" type="sibTrans" cxnId="{B4E68B15-9272-4EC3-8AE3-9EF195AA01E4}">
      <dgm:prSet/>
      <dgm:spPr/>
      <dgm:t>
        <a:bodyPr/>
        <a:lstStyle/>
        <a:p>
          <a:endParaRPr lang="es-MX"/>
        </a:p>
      </dgm:t>
    </dgm:pt>
    <dgm:pt modelId="{60B02E8F-E00A-41DA-90C1-77D54E3C6671}">
      <dgm:prSet phldrT="[Texto]" custT="1"/>
      <dgm:spPr/>
      <dgm:t>
        <a:bodyPr/>
        <a:lstStyle/>
        <a:p>
          <a:r>
            <a:rPr lang="es-MX" sz="1800" dirty="0" smtClean="0">
              <a:latin typeface="Arial" pitchFamily="34" charset="0"/>
              <a:cs typeface="Arial" pitchFamily="34" charset="0"/>
            </a:rPr>
            <a:t>PROGRAMA CONTRA LA FARMACODEPENDENCIA</a:t>
          </a:r>
          <a:endParaRPr lang="es-MX" sz="1800" dirty="0">
            <a:latin typeface="Arial" pitchFamily="34" charset="0"/>
            <a:cs typeface="Arial" pitchFamily="34" charset="0"/>
          </a:endParaRPr>
        </a:p>
      </dgm:t>
    </dgm:pt>
    <dgm:pt modelId="{70358529-2EAA-4CAB-B8DF-54B26D8729A1}" type="parTrans" cxnId="{2D43DA04-6456-41B6-8299-49AD8CE61768}">
      <dgm:prSet/>
      <dgm:spPr/>
      <dgm:t>
        <a:bodyPr/>
        <a:lstStyle/>
        <a:p>
          <a:endParaRPr lang="es-MX"/>
        </a:p>
      </dgm:t>
    </dgm:pt>
    <dgm:pt modelId="{05084FDD-3A5A-4FA3-86C9-E8418D4781CD}" type="sibTrans" cxnId="{2D43DA04-6456-41B6-8299-49AD8CE61768}">
      <dgm:prSet/>
      <dgm:spPr/>
      <dgm:t>
        <a:bodyPr/>
        <a:lstStyle/>
        <a:p>
          <a:endParaRPr lang="es-MX"/>
        </a:p>
      </dgm:t>
    </dgm:pt>
    <dgm:pt modelId="{D6ADC426-A64B-4161-97BE-5312A7376553}">
      <dgm:prSet phldrT="[Texto]" custT="1"/>
      <dgm:spPr/>
      <dgm:t>
        <a:bodyPr/>
        <a:lstStyle/>
        <a:p>
          <a:r>
            <a:rPr lang="es-MX" sz="2800" dirty="0" smtClean="0">
              <a:solidFill>
                <a:schemeClr val="tx1"/>
              </a:solidFill>
              <a:latin typeface="Arial" pitchFamily="34" charset="0"/>
              <a:cs typeface="Arial" pitchFamily="34" charset="0"/>
            </a:rPr>
            <a:t>DELITOS CONTRA LA SALUD EN LA MODALIDAD DE NARCOMENUDEO</a:t>
          </a:r>
          <a:endParaRPr lang="es-MX" sz="2800" dirty="0">
            <a:solidFill>
              <a:schemeClr val="tx1"/>
            </a:solidFill>
            <a:latin typeface="Arial" pitchFamily="34" charset="0"/>
            <a:cs typeface="Arial" pitchFamily="34" charset="0"/>
          </a:endParaRPr>
        </a:p>
      </dgm:t>
    </dgm:pt>
    <dgm:pt modelId="{5FA00FB7-0650-4EA5-ABFC-695808A9E296}" type="parTrans" cxnId="{F79AC93D-A2AF-467C-9F68-3098CE0D9333}">
      <dgm:prSet/>
      <dgm:spPr/>
      <dgm:t>
        <a:bodyPr/>
        <a:lstStyle/>
        <a:p>
          <a:endParaRPr lang="es-MX"/>
        </a:p>
      </dgm:t>
    </dgm:pt>
    <dgm:pt modelId="{01B04181-216E-4347-BAD6-74E3848A1445}" type="sibTrans" cxnId="{F79AC93D-A2AF-467C-9F68-3098CE0D9333}">
      <dgm:prSet/>
      <dgm:spPr/>
      <dgm:t>
        <a:bodyPr/>
        <a:lstStyle/>
        <a:p>
          <a:endParaRPr lang="es-MX"/>
        </a:p>
      </dgm:t>
    </dgm:pt>
    <dgm:pt modelId="{069E76C0-C3DC-4C50-B55D-C4A4FA33EAE0}">
      <dgm:prSet phldrT="[Texto]" custT="1"/>
      <dgm:spPr/>
      <dgm:t>
        <a:bodyPr/>
        <a:lstStyle/>
        <a:p>
          <a:endParaRPr lang="es-MX" sz="2000" dirty="0" smtClean="0"/>
        </a:p>
        <a:p>
          <a:r>
            <a:rPr lang="es-MX" sz="2000" dirty="0" smtClean="0"/>
            <a:t>*</a:t>
          </a:r>
          <a:r>
            <a:rPr lang="es-MX" sz="2800" dirty="0" smtClean="0">
              <a:latin typeface="Arial" pitchFamily="34" charset="0"/>
              <a:cs typeface="Arial" pitchFamily="34" charset="0"/>
            </a:rPr>
            <a:t>Conocimiento de las Autoridades Federales en los casos de Delincuencia Organizada, por la cantidad de narcótico, el Ministerio Público de la Federación prevenga en el asunto, o solicite al Ministerio Público del Fuero Común la remisión de la investigación.</a:t>
          </a:r>
          <a:endParaRPr lang="es-MX" sz="2800" dirty="0">
            <a:latin typeface="Arial" pitchFamily="34" charset="0"/>
            <a:cs typeface="Arial" pitchFamily="34" charset="0"/>
          </a:endParaRPr>
        </a:p>
      </dgm:t>
    </dgm:pt>
    <dgm:pt modelId="{73F10576-B9BC-4F79-93DC-806CA3B12B8E}" type="parTrans" cxnId="{EAB4A49B-E04C-4F31-B2BB-4F32AC97349C}">
      <dgm:prSet/>
      <dgm:spPr/>
      <dgm:t>
        <a:bodyPr/>
        <a:lstStyle/>
        <a:p>
          <a:endParaRPr lang="es-MX"/>
        </a:p>
      </dgm:t>
    </dgm:pt>
    <dgm:pt modelId="{DF6E0CD6-4EA4-4AFC-8B94-BF60D4CDAA73}" type="sibTrans" cxnId="{EAB4A49B-E04C-4F31-B2BB-4F32AC97349C}">
      <dgm:prSet/>
      <dgm:spPr/>
      <dgm:t>
        <a:bodyPr/>
        <a:lstStyle/>
        <a:p>
          <a:endParaRPr lang="es-MX"/>
        </a:p>
      </dgm:t>
    </dgm:pt>
    <dgm:pt modelId="{5B48801E-AAE4-4579-8504-EA755AB64919}" type="pres">
      <dgm:prSet presAssocID="{37199ACC-70B1-4381-803B-C99D02788ECE}" presName="Name0" presStyleCnt="0">
        <dgm:presLayoutVars>
          <dgm:dir/>
          <dgm:animLvl val="lvl"/>
          <dgm:resizeHandles val="exact"/>
        </dgm:presLayoutVars>
      </dgm:prSet>
      <dgm:spPr/>
      <dgm:t>
        <a:bodyPr/>
        <a:lstStyle/>
        <a:p>
          <a:endParaRPr lang="es-MX"/>
        </a:p>
      </dgm:t>
    </dgm:pt>
    <dgm:pt modelId="{60D1EAF8-E83B-4C1E-9110-871A72F47823}" type="pres">
      <dgm:prSet presAssocID="{D6ADC426-A64B-4161-97BE-5312A7376553}" presName="boxAndChildren" presStyleCnt="0"/>
      <dgm:spPr/>
    </dgm:pt>
    <dgm:pt modelId="{FF8ED991-6DCA-4EEC-AEA0-123B1983BA74}" type="pres">
      <dgm:prSet presAssocID="{D6ADC426-A64B-4161-97BE-5312A7376553}" presName="parentTextBox" presStyleLbl="node1" presStyleIdx="0" presStyleCnt="2"/>
      <dgm:spPr/>
      <dgm:t>
        <a:bodyPr/>
        <a:lstStyle/>
        <a:p>
          <a:endParaRPr lang="es-MX"/>
        </a:p>
      </dgm:t>
    </dgm:pt>
    <dgm:pt modelId="{D7CFCE25-AB6F-4C15-969E-49ED3B89A7D3}" type="pres">
      <dgm:prSet presAssocID="{D6ADC426-A64B-4161-97BE-5312A7376553}" presName="entireBox" presStyleLbl="node1" presStyleIdx="0" presStyleCnt="2" custScaleY="95615"/>
      <dgm:spPr/>
      <dgm:t>
        <a:bodyPr/>
        <a:lstStyle/>
        <a:p>
          <a:endParaRPr lang="es-MX"/>
        </a:p>
      </dgm:t>
    </dgm:pt>
    <dgm:pt modelId="{CC773E5D-9378-431A-A3AB-F757824F2BAF}" type="pres">
      <dgm:prSet presAssocID="{D6ADC426-A64B-4161-97BE-5312A7376553}" presName="descendantBox" presStyleCnt="0"/>
      <dgm:spPr/>
    </dgm:pt>
    <dgm:pt modelId="{60ECB6CA-C374-48CA-93BC-8F0186FE11F3}" type="pres">
      <dgm:prSet presAssocID="{069E76C0-C3DC-4C50-B55D-C4A4FA33EAE0}" presName="childTextBox" presStyleLbl="fgAccFollowNode1" presStyleIdx="0" presStyleCnt="2">
        <dgm:presLayoutVars>
          <dgm:bulletEnabled val="1"/>
        </dgm:presLayoutVars>
      </dgm:prSet>
      <dgm:spPr/>
      <dgm:t>
        <a:bodyPr/>
        <a:lstStyle/>
        <a:p>
          <a:endParaRPr lang="es-MX"/>
        </a:p>
      </dgm:t>
    </dgm:pt>
    <dgm:pt modelId="{32761614-A977-421D-8E4A-AF681D639A63}" type="pres">
      <dgm:prSet presAssocID="{7AAFE1AA-A6E3-40A2-8C77-C467B2ECBA45}" presName="sp" presStyleCnt="0"/>
      <dgm:spPr/>
    </dgm:pt>
    <dgm:pt modelId="{BE37C64B-01CF-4CD8-B3CC-7112C76332D3}" type="pres">
      <dgm:prSet presAssocID="{AE5417F5-2951-4CB1-BEAD-EDFF3630B82A}" presName="arrowAndChildren" presStyleCnt="0"/>
      <dgm:spPr/>
    </dgm:pt>
    <dgm:pt modelId="{33CF9F87-E511-430D-B940-411EAA40A3EA}" type="pres">
      <dgm:prSet presAssocID="{AE5417F5-2951-4CB1-BEAD-EDFF3630B82A}" presName="parentTextArrow" presStyleLbl="node1" presStyleIdx="0" presStyleCnt="2"/>
      <dgm:spPr/>
      <dgm:t>
        <a:bodyPr/>
        <a:lstStyle/>
        <a:p>
          <a:endParaRPr lang="es-MX"/>
        </a:p>
      </dgm:t>
    </dgm:pt>
    <dgm:pt modelId="{3EDDEA63-4C92-49D3-978E-1FB6C633B0B2}" type="pres">
      <dgm:prSet presAssocID="{AE5417F5-2951-4CB1-BEAD-EDFF3630B82A}" presName="arrow" presStyleLbl="node1" presStyleIdx="1" presStyleCnt="2" custScaleY="29624" custLinFactNeighborX="2400" custLinFactNeighborY="-38926"/>
      <dgm:spPr/>
      <dgm:t>
        <a:bodyPr/>
        <a:lstStyle/>
        <a:p>
          <a:endParaRPr lang="es-MX"/>
        </a:p>
      </dgm:t>
    </dgm:pt>
    <dgm:pt modelId="{F2CC3AC5-7A79-423F-B484-F88FFF612527}" type="pres">
      <dgm:prSet presAssocID="{AE5417F5-2951-4CB1-BEAD-EDFF3630B82A}" presName="descendantArrow" presStyleCnt="0"/>
      <dgm:spPr/>
    </dgm:pt>
    <dgm:pt modelId="{A78AE96D-3747-4C22-8E70-7D87135436A1}" type="pres">
      <dgm:prSet presAssocID="{60B02E8F-E00A-41DA-90C1-77D54E3C6671}" presName="childTextArrow" presStyleLbl="fgAccFollowNode1" presStyleIdx="1" presStyleCnt="2" custScaleX="74918" custScaleY="10670">
        <dgm:presLayoutVars>
          <dgm:bulletEnabled val="1"/>
        </dgm:presLayoutVars>
      </dgm:prSet>
      <dgm:spPr/>
      <dgm:t>
        <a:bodyPr/>
        <a:lstStyle/>
        <a:p>
          <a:endParaRPr lang="es-MX"/>
        </a:p>
      </dgm:t>
    </dgm:pt>
  </dgm:ptLst>
  <dgm:cxnLst>
    <dgm:cxn modelId="{1E6A80F5-2FE3-48E2-AF2D-E6FCDC77969B}" type="presOf" srcId="{60B02E8F-E00A-41DA-90C1-77D54E3C6671}" destId="{A78AE96D-3747-4C22-8E70-7D87135436A1}" srcOrd="0" destOrd="0" presId="urn:microsoft.com/office/officeart/2005/8/layout/process4"/>
    <dgm:cxn modelId="{2811CCEA-3F8D-488B-894E-BC1390557E40}" type="presOf" srcId="{AE5417F5-2951-4CB1-BEAD-EDFF3630B82A}" destId="{3EDDEA63-4C92-49D3-978E-1FB6C633B0B2}" srcOrd="1" destOrd="0" presId="urn:microsoft.com/office/officeart/2005/8/layout/process4"/>
    <dgm:cxn modelId="{EAB4A49B-E04C-4F31-B2BB-4F32AC97349C}" srcId="{D6ADC426-A64B-4161-97BE-5312A7376553}" destId="{069E76C0-C3DC-4C50-B55D-C4A4FA33EAE0}" srcOrd="0" destOrd="0" parTransId="{73F10576-B9BC-4F79-93DC-806CA3B12B8E}" sibTransId="{DF6E0CD6-4EA4-4AFC-8B94-BF60D4CDAA73}"/>
    <dgm:cxn modelId="{D7DBD0C5-CDB8-4EC1-B9CD-6B32D11870C0}" type="presOf" srcId="{069E76C0-C3DC-4C50-B55D-C4A4FA33EAE0}" destId="{60ECB6CA-C374-48CA-93BC-8F0186FE11F3}" srcOrd="0" destOrd="0" presId="urn:microsoft.com/office/officeart/2005/8/layout/process4"/>
    <dgm:cxn modelId="{F79AC93D-A2AF-467C-9F68-3098CE0D9333}" srcId="{37199ACC-70B1-4381-803B-C99D02788ECE}" destId="{D6ADC426-A64B-4161-97BE-5312A7376553}" srcOrd="1" destOrd="0" parTransId="{5FA00FB7-0650-4EA5-ABFC-695808A9E296}" sibTransId="{01B04181-216E-4347-BAD6-74E3848A1445}"/>
    <dgm:cxn modelId="{111E4F46-F36F-466E-BC9E-B37E5E327E9B}" type="presOf" srcId="{37199ACC-70B1-4381-803B-C99D02788ECE}" destId="{5B48801E-AAE4-4579-8504-EA755AB64919}" srcOrd="0" destOrd="0" presId="urn:microsoft.com/office/officeart/2005/8/layout/process4"/>
    <dgm:cxn modelId="{5A59B570-2003-4BE1-9C64-1F4CF70FBFCA}" type="presOf" srcId="{D6ADC426-A64B-4161-97BE-5312A7376553}" destId="{D7CFCE25-AB6F-4C15-969E-49ED3B89A7D3}" srcOrd="1" destOrd="0" presId="urn:microsoft.com/office/officeart/2005/8/layout/process4"/>
    <dgm:cxn modelId="{BAC9A3B8-7B7F-4076-9B1E-440940103849}" type="presOf" srcId="{AE5417F5-2951-4CB1-BEAD-EDFF3630B82A}" destId="{33CF9F87-E511-430D-B940-411EAA40A3EA}" srcOrd="0" destOrd="0" presId="urn:microsoft.com/office/officeart/2005/8/layout/process4"/>
    <dgm:cxn modelId="{BF9A01D9-26EA-4C72-BE52-A6BF0FB8A660}" type="presOf" srcId="{D6ADC426-A64B-4161-97BE-5312A7376553}" destId="{FF8ED991-6DCA-4EEC-AEA0-123B1983BA74}" srcOrd="0" destOrd="0" presId="urn:microsoft.com/office/officeart/2005/8/layout/process4"/>
    <dgm:cxn modelId="{2D43DA04-6456-41B6-8299-49AD8CE61768}" srcId="{AE5417F5-2951-4CB1-BEAD-EDFF3630B82A}" destId="{60B02E8F-E00A-41DA-90C1-77D54E3C6671}" srcOrd="0" destOrd="0" parTransId="{70358529-2EAA-4CAB-B8DF-54B26D8729A1}" sibTransId="{05084FDD-3A5A-4FA3-86C9-E8418D4781CD}"/>
    <dgm:cxn modelId="{B4E68B15-9272-4EC3-8AE3-9EF195AA01E4}" srcId="{37199ACC-70B1-4381-803B-C99D02788ECE}" destId="{AE5417F5-2951-4CB1-BEAD-EDFF3630B82A}" srcOrd="0" destOrd="0" parTransId="{DE8B087C-1783-41F5-A20F-BB4BE46E6E26}" sibTransId="{7AAFE1AA-A6E3-40A2-8C77-C467B2ECBA45}"/>
    <dgm:cxn modelId="{4D3840C5-E1B5-49EE-A52C-DA60578C5264}" type="presParOf" srcId="{5B48801E-AAE4-4579-8504-EA755AB64919}" destId="{60D1EAF8-E83B-4C1E-9110-871A72F47823}" srcOrd="0" destOrd="0" presId="urn:microsoft.com/office/officeart/2005/8/layout/process4"/>
    <dgm:cxn modelId="{6711D139-0F21-4660-8289-D757FB765BDC}" type="presParOf" srcId="{60D1EAF8-E83B-4C1E-9110-871A72F47823}" destId="{FF8ED991-6DCA-4EEC-AEA0-123B1983BA74}" srcOrd="0" destOrd="0" presId="urn:microsoft.com/office/officeart/2005/8/layout/process4"/>
    <dgm:cxn modelId="{88C8B7FE-AC4F-43A1-AB50-6C29ED5A4616}" type="presParOf" srcId="{60D1EAF8-E83B-4C1E-9110-871A72F47823}" destId="{D7CFCE25-AB6F-4C15-969E-49ED3B89A7D3}" srcOrd="1" destOrd="0" presId="urn:microsoft.com/office/officeart/2005/8/layout/process4"/>
    <dgm:cxn modelId="{42938AE8-3363-41D4-8B9D-F9C2898BD935}" type="presParOf" srcId="{60D1EAF8-E83B-4C1E-9110-871A72F47823}" destId="{CC773E5D-9378-431A-A3AB-F757824F2BAF}" srcOrd="2" destOrd="0" presId="urn:microsoft.com/office/officeart/2005/8/layout/process4"/>
    <dgm:cxn modelId="{D5866013-756E-4E29-B2ED-3BB0FCD5AD68}" type="presParOf" srcId="{CC773E5D-9378-431A-A3AB-F757824F2BAF}" destId="{60ECB6CA-C374-48CA-93BC-8F0186FE11F3}" srcOrd="0" destOrd="0" presId="urn:microsoft.com/office/officeart/2005/8/layout/process4"/>
    <dgm:cxn modelId="{FEE38035-0273-484D-890B-BA281D3F3D52}" type="presParOf" srcId="{5B48801E-AAE4-4579-8504-EA755AB64919}" destId="{32761614-A977-421D-8E4A-AF681D639A63}" srcOrd="1" destOrd="0" presId="urn:microsoft.com/office/officeart/2005/8/layout/process4"/>
    <dgm:cxn modelId="{6826EE76-7424-4B85-A329-F89C78070ED1}" type="presParOf" srcId="{5B48801E-AAE4-4579-8504-EA755AB64919}" destId="{BE37C64B-01CF-4CD8-B3CC-7112C76332D3}" srcOrd="2" destOrd="0" presId="urn:microsoft.com/office/officeart/2005/8/layout/process4"/>
    <dgm:cxn modelId="{611B9903-0C35-4043-8595-D971BDA7FC18}" type="presParOf" srcId="{BE37C64B-01CF-4CD8-B3CC-7112C76332D3}" destId="{33CF9F87-E511-430D-B940-411EAA40A3EA}" srcOrd="0" destOrd="0" presId="urn:microsoft.com/office/officeart/2005/8/layout/process4"/>
    <dgm:cxn modelId="{82E47FFC-2093-48BA-A972-7056411DC5E0}" type="presParOf" srcId="{BE37C64B-01CF-4CD8-B3CC-7112C76332D3}" destId="{3EDDEA63-4C92-49D3-978E-1FB6C633B0B2}" srcOrd="1" destOrd="0" presId="urn:microsoft.com/office/officeart/2005/8/layout/process4"/>
    <dgm:cxn modelId="{D46FACC6-E90B-47B3-A6AD-FEA7128AE4FA}" type="presParOf" srcId="{BE37C64B-01CF-4CD8-B3CC-7112C76332D3}" destId="{F2CC3AC5-7A79-423F-B484-F88FFF612527}" srcOrd="2" destOrd="0" presId="urn:microsoft.com/office/officeart/2005/8/layout/process4"/>
    <dgm:cxn modelId="{A0BD3985-05B1-47B4-AA4B-A7399CAE60E9}" type="presParOf" srcId="{F2CC3AC5-7A79-423F-B484-F88FFF612527}" destId="{A78AE96D-3747-4C22-8E70-7D87135436A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CFCE25-AB6F-4C15-969E-49ED3B89A7D3}">
      <dsp:nvSpPr>
        <dsp:cNvPr id="0" name=""/>
        <dsp:cNvSpPr/>
      </dsp:nvSpPr>
      <dsp:spPr>
        <a:xfrm>
          <a:off x="0" y="2160607"/>
          <a:ext cx="8929718" cy="46874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Arial" pitchFamily="34" charset="0"/>
              <a:cs typeface="Arial" pitchFamily="34" charset="0"/>
            </a:rPr>
            <a:t>DELITOS CONTRA LA SALUD EN LA MODALIDAD DE NARCOMENUDEO</a:t>
          </a:r>
          <a:endParaRPr lang="es-MX" sz="2800" kern="1200" dirty="0">
            <a:solidFill>
              <a:schemeClr val="tx1"/>
            </a:solidFill>
            <a:latin typeface="Arial" pitchFamily="34" charset="0"/>
            <a:cs typeface="Arial" pitchFamily="34" charset="0"/>
          </a:endParaRPr>
        </a:p>
      </dsp:txBody>
      <dsp:txXfrm>
        <a:off x="0" y="2160607"/>
        <a:ext cx="8929718" cy="2531211"/>
      </dsp:txXfrm>
    </dsp:sp>
    <dsp:sp modelId="{60ECB6CA-C374-48CA-93BC-8F0186FE11F3}">
      <dsp:nvSpPr>
        <dsp:cNvPr id="0" name=""/>
        <dsp:cNvSpPr/>
      </dsp:nvSpPr>
      <dsp:spPr>
        <a:xfrm>
          <a:off x="0" y="4602369"/>
          <a:ext cx="8929718" cy="225510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endParaRPr lang="es-MX" sz="2000" kern="1200" dirty="0" smtClean="0"/>
        </a:p>
        <a:p>
          <a:pPr lvl="0" algn="ctr" defTabSz="889000">
            <a:lnSpc>
              <a:spcPct val="90000"/>
            </a:lnSpc>
            <a:spcBef>
              <a:spcPct val="0"/>
            </a:spcBef>
            <a:spcAft>
              <a:spcPct val="35000"/>
            </a:spcAft>
          </a:pPr>
          <a:r>
            <a:rPr lang="es-MX" sz="2000" kern="1200" dirty="0" smtClean="0"/>
            <a:t>*</a:t>
          </a:r>
          <a:r>
            <a:rPr lang="es-MX" sz="2800" kern="1200" dirty="0" smtClean="0">
              <a:latin typeface="Arial" pitchFamily="34" charset="0"/>
              <a:cs typeface="Arial" pitchFamily="34" charset="0"/>
            </a:rPr>
            <a:t>Conocimiento de las Autoridades Federales en los casos de Delincuencia Organizada, por la cantidad de narcótico, el Ministerio Público de la Federación prevenga en el asunto, o solicite al Ministerio Público del Fuero Común la remisión de la investigación.</a:t>
          </a:r>
          <a:endParaRPr lang="es-MX" sz="2800" kern="1200" dirty="0">
            <a:latin typeface="Arial" pitchFamily="34" charset="0"/>
            <a:cs typeface="Arial" pitchFamily="34" charset="0"/>
          </a:endParaRPr>
        </a:p>
      </dsp:txBody>
      <dsp:txXfrm>
        <a:off x="0" y="4602369"/>
        <a:ext cx="8929718" cy="2255103"/>
      </dsp:txXfrm>
    </dsp:sp>
    <dsp:sp modelId="{3EDDEA63-4C92-49D3-978E-1FB6C633B0B2}">
      <dsp:nvSpPr>
        <dsp:cNvPr id="0" name=""/>
        <dsp:cNvSpPr/>
      </dsp:nvSpPr>
      <dsp:spPr>
        <a:xfrm rot="10800000">
          <a:off x="0" y="0"/>
          <a:ext cx="8929718" cy="223361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MX" sz="2800" kern="1200" dirty="0" smtClean="0">
              <a:solidFill>
                <a:schemeClr val="tx1"/>
              </a:solidFill>
              <a:latin typeface="Arial" pitchFamily="34" charset="0"/>
              <a:cs typeface="Arial" pitchFamily="34" charset="0"/>
            </a:rPr>
            <a:t>LEY GENERAL DE SALUD</a:t>
          </a:r>
          <a:endParaRPr lang="es-MX" sz="2800" kern="1200" dirty="0">
            <a:solidFill>
              <a:schemeClr val="tx1"/>
            </a:solidFill>
            <a:latin typeface="Arial" pitchFamily="34" charset="0"/>
            <a:cs typeface="Arial" pitchFamily="34" charset="0"/>
          </a:endParaRPr>
        </a:p>
      </dsp:txBody>
      <dsp:txXfrm rot="-10800000">
        <a:off x="0" y="0"/>
        <a:ext cx="8929718" cy="783999"/>
      </dsp:txXfrm>
    </dsp:sp>
    <dsp:sp modelId="{A78AE96D-3747-4C22-8E70-7D87135436A1}">
      <dsp:nvSpPr>
        <dsp:cNvPr id="0" name=""/>
        <dsp:cNvSpPr/>
      </dsp:nvSpPr>
      <dsp:spPr>
        <a:xfrm>
          <a:off x="1119875" y="1000831"/>
          <a:ext cx="6689966" cy="24054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s-MX" sz="1800" kern="1200" dirty="0" smtClean="0">
              <a:latin typeface="Arial" pitchFamily="34" charset="0"/>
              <a:cs typeface="Arial" pitchFamily="34" charset="0"/>
            </a:rPr>
            <a:t>PROGRAMA CONTRA LA FARMACODEPENDENCIA</a:t>
          </a:r>
          <a:endParaRPr lang="es-MX" sz="1800" kern="1200" dirty="0">
            <a:latin typeface="Arial" pitchFamily="34" charset="0"/>
            <a:cs typeface="Arial" pitchFamily="34" charset="0"/>
          </a:endParaRPr>
        </a:p>
      </dsp:txBody>
      <dsp:txXfrm>
        <a:off x="1119875" y="1000831"/>
        <a:ext cx="6689966" cy="2405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4478149"/>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«Antecedentes históricos de los Delitos contra la Salud y los Delitos contemplados en el Código Penal Federal»</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Noemí Romero Arciniega</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980728"/>
            <a:ext cx="7772400" cy="3498180"/>
          </a:xfrm>
        </p:spPr>
        <p:txBody>
          <a:bodyPr>
            <a:normAutofit fontScale="25000" lnSpcReduction="20000"/>
          </a:bodyPr>
          <a:lstStyle/>
          <a:p>
            <a:r>
              <a:rPr lang="es-MX" sz="112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DELITOS CONTRA LA SALUD </a:t>
            </a:r>
            <a:endParaRPr lang="es-MX" sz="11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endParaRPr lang="es-MX" sz="8600" strike="sngStrike"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endParaRPr lang="es-MX" sz="5500" dirty="0" smtClean="0">
              <a:solidFill>
                <a:schemeClr val="tx1"/>
              </a:solidFill>
              <a:latin typeface="Arial" pitchFamily="34" charset="0"/>
              <a:cs typeface="Arial" pitchFamily="34" charset="0"/>
            </a:endParaRPr>
          </a:p>
          <a:p>
            <a:pPr algn="just"/>
            <a:r>
              <a:rPr lang="es-MX" sz="8000" dirty="0" smtClean="0">
                <a:solidFill>
                  <a:schemeClr val="tx1"/>
                </a:solidFill>
                <a:latin typeface="Arial" pitchFamily="34" charset="0"/>
                <a:cs typeface="Arial" pitchFamily="34" charset="0"/>
              </a:rPr>
              <a:t>Estos  </a:t>
            </a:r>
            <a:r>
              <a:rPr lang="es-MX" sz="8000" dirty="0">
                <a:solidFill>
                  <a:schemeClr val="tx1"/>
                </a:solidFill>
                <a:latin typeface="Arial" pitchFamily="34" charset="0"/>
                <a:cs typeface="Arial" pitchFamily="34" charset="0"/>
              </a:rPr>
              <a:t>delitos cuya comisión implica una afectación o riesgo a la salud de la población, al crear las condiciones propicias para el cultivo y propagación de enfermedades y padecimientos, o sustancias que afectan el normal funcionamiento del cuerpo humano.</a:t>
            </a:r>
          </a:p>
          <a:p>
            <a:pPr algn="just"/>
            <a:r>
              <a:rPr lang="es-MX" sz="8000" dirty="0">
                <a:solidFill>
                  <a:schemeClr val="tx1"/>
                </a:solidFill>
                <a:latin typeface="Arial" pitchFamily="34" charset="0"/>
                <a:cs typeface="Arial" pitchFamily="34" charset="0"/>
              </a:rPr>
              <a:t> En el caso de las sustancias prohibidas las conductas sancionadas por el Código Penal son:</a:t>
            </a:r>
          </a:p>
          <a:p>
            <a:pPr algn="just"/>
            <a:r>
              <a:rPr lang="es-MX" sz="8000" dirty="0">
                <a:solidFill>
                  <a:schemeClr val="tx1"/>
                </a:solidFill>
                <a:latin typeface="Arial" pitchFamily="34" charset="0"/>
                <a:cs typeface="Arial" pitchFamily="34" charset="0"/>
              </a:rPr>
              <a:t> De la producción, tenencia, tráfico, proselitismo y otros actos en materia de narcóticos</a:t>
            </a:r>
          </a:p>
          <a:p>
            <a:pPr algn="just"/>
            <a:r>
              <a:rPr lang="es-MX" sz="8000" dirty="0">
                <a:solidFill>
                  <a:schemeClr val="tx1"/>
                </a:solidFill>
                <a:latin typeface="Arial" pitchFamily="34" charset="0"/>
                <a:cs typeface="Arial" pitchFamily="34" charset="0"/>
              </a:rPr>
              <a:t>contempla los delitos en los que se realizan actos necesarios para la elaboración o distribución en la sociedad de sustancias prohibidas, que causan adicción y afectación en la salud de la población</a:t>
            </a:r>
            <a:r>
              <a:rPr lang="es-MX" sz="8000" dirty="0" smtClean="0">
                <a:solidFill>
                  <a:schemeClr val="tx1"/>
                </a:solidFill>
                <a:latin typeface="Arial" pitchFamily="34" charset="0"/>
                <a:cs typeface="Arial" pitchFamily="34" charset="0"/>
              </a:rPr>
              <a:t>.</a:t>
            </a:r>
            <a:endParaRPr lang="es-MX" sz="8000" dirty="0">
              <a:solidFill>
                <a:schemeClr val="tx1"/>
              </a:solidFill>
              <a:latin typeface="Arial" pitchFamily="34" charset="0"/>
              <a:cs typeface="Arial"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220" y="428"/>
            <a:ext cx="1249056" cy="11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1005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548680"/>
            <a:ext cx="7811145" cy="5544615"/>
          </a:xfrm>
        </p:spPr>
        <p:txBody>
          <a:bodyPr>
            <a:normAutofit fontScale="32500" lnSpcReduction="20000"/>
          </a:bodyPr>
          <a:lstStyle/>
          <a:p>
            <a:r>
              <a:rPr lang="es-MX" sz="6200" dirty="0">
                <a:solidFill>
                  <a:schemeClr val="tx1"/>
                </a:solidFill>
                <a:latin typeface="Arial" pitchFamily="34" charset="0"/>
                <a:cs typeface="Arial" pitchFamily="34" charset="0"/>
              </a:rPr>
              <a:t>DELITOS CONTRA LA SALUD ESTABLECIDOS EN EL CÓDIGO PENAL FEDERAL</a:t>
            </a:r>
          </a:p>
          <a:p>
            <a:endParaRPr lang="es-MX" sz="6200"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Al respecto nuestra legislación actual a manera de </a:t>
            </a:r>
            <a:r>
              <a:rPr lang="es-MX" sz="6200" b="1" dirty="0" smtClean="0">
                <a:solidFill>
                  <a:schemeClr val="tx1"/>
                </a:solidFill>
                <a:latin typeface="Arial" pitchFamily="34" charset="0"/>
                <a:cs typeface="Arial" pitchFamily="34" charset="0"/>
              </a:rPr>
              <a:t>síntesis </a:t>
            </a:r>
            <a:r>
              <a:rPr lang="es-MX" sz="6200" b="1" dirty="0">
                <a:solidFill>
                  <a:schemeClr val="tx1"/>
                </a:solidFill>
                <a:latin typeface="Arial" pitchFamily="34" charset="0"/>
                <a:cs typeface="Arial" pitchFamily="34" charset="0"/>
              </a:rPr>
              <a:t>establece los siguiente</a:t>
            </a:r>
          </a:p>
          <a:p>
            <a:r>
              <a:rPr lang="es-MX" sz="6200" b="1" dirty="0">
                <a:solidFill>
                  <a:schemeClr val="tx1"/>
                </a:solidFill>
                <a:latin typeface="Arial" pitchFamily="34" charset="0"/>
                <a:cs typeface="Arial" pitchFamily="34" charset="0"/>
              </a:rPr>
              <a:t>De la producción, tenencia, tráfico, proselitismo y otros actos en materia de narcóticos</a:t>
            </a:r>
            <a:endParaRPr lang="es-MX" sz="6200" dirty="0">
              <a:solidFill>
                <a:schemeClr val="tx1"/>
              </a:solidFill>
              <a:latin typeface="Arial" pitchFamily="34" charset="0"/>
              <a:cs typeface="Arial" pitchFamily="34" charset="0"/>
            </a:endParaRPr>
          </a:p>
          <a:p>
            <a:endParaRPr lang="es-MX" sz="6200" b="1"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Artículo 193</a:t>
            </a:r>
            <a:r>
              <a:rPr lang="es-MX" sz="6200" dirty="0">
                <a:solidFill>
                  <a:schemeClr val="tx1"/>
                </a:solidFill>
                <a:latin typeface="Arial" pitchFamily="34" charset="0"/>
                <a:cs typeface="Arial" pitchFamily="34" charset="0"/>
              </a:rPr>
              <a:t>.</a:t>
            </a:r>
          </a:p>
          <a:p>
            <a:r>
              <a:rPr lang="es-MX" sz="6200" dirty="0">
                <a:solidFill>
                  <a:schemeClr val="tx1"/>
                </a:solidFill>
                <a:latin typeface="Arial" pitchFamily="34" charset="0"/>
                <a:cs typeface="Arial" pitchFamily="34" charset="0"/>
              </a:rPr>
              <a:t> </a:t>
            </a:r>
            <a:r>
              <a:rPr lang="es-MX" sz="6200" b="1" dirty="0">
                <a:solidFill>
                  <a:schemeClr val="tx1"/>
                </a:solidFill>
                <a:latin typeface="Arial" pitchFamily="34" charset="0"/>
                <a:cs typeface="Arial" pitchFamily="34" charset="0"/>
              </a:rPr>
              <a:t>Concepto de narcóticos</a:t>
            </a:r>
            <a:endParaRPr lang="es-MX" sz="6200"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Individualización de la pena en caso de narcóticos</a:t>
            </a:r>
            <a:endParaRPr lang="es-MX" sz="6200"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Narcóticos empleados en la comisión de delitos destino </a:t>
            </a:r>
            <a:r>
              <a:rPr lang="es-MX" sz="6200" b="1" dirty="0" smtClean="0">
                <a:solidFill>
                  <a:schemeClr val="tx1"/>
                </a:solidFill>
                <a:latin typeface="Arial" pitchFamily="34" charset="0"/>
                <a:cs typeface="Arial" pitchFamily="34" charset="0"/>
              </a:rPr>
              <a:t>final</a:t>
            </a:r>
          </a:p>
          <a:p>
            <a:endParaRPr lang="es-MX" sz="6200" b="1"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Artículo 194</a:t>
            </a:r>
            <a:endParaRPr lang="es-MX" sz="6200"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Conductas y penas en las hipótesis previstas en estos delitos </a:t>
            </a:r>
            <a:endParaRPr lang="es-MX" sz="6200" dirty="0">
              <a:solidFill>
                <a:schemeClr val="tx1"/>
              </a:solidFill>
              <a:latin typeface="Arial" pitchFamily="34" charset="0"/>
              <a:cs typeface="Arial" pitchFamily="34" charset="0"/>
            </a:endParaRPr>
          </a:p>
          <a:p>
            <a:r>
              <a:rPr lang="es-MX" sz="6200" dirty="0">
                <a:solidFill>
                  <a:schemeClr val="tx1"/>
                </a:solidFill>
                <a:latin typeface="Arial" pitchFamily="34" charset="0"/>
                <a:cs typeface="Arial" pitchFamily="34" charset="0"/>
              </a:rPr>
              <a:t> </a:t>
            </a:r>
          </a:p>
          <a:p>
            <a:r>
              <a:rPr lang="es-MX" sz="6200" b="1" dirty="0">
                <a:solidFill>
                  <a:schemeClr val="tx1"/>
                </a:solidFill>
                <a:latin typeface="Arial" pitchFamily="34" charset="0"/>
                <a:cs typeface="Arial" pitchFamily="34" charset="0"/>
              </a:rPr>
              <a:t>Artículo 195 </a:t>
            </a:r>
            <a:endParaRPr lang="es-MX" sz="6200" dirty="0">
              <a:solidFill>
                <a:schemeClr val="tx1"/>
              </a:solidFill>
              <a:latin typeface="Arial" pitchFamily="34" charset="0"/>
              <a:cs typeface="Arial" pitchFamily="34" charset="0"/>
            </a:endParaRPr>
          </a:p>
          <a:p>
            <a:r>
              <a:rPr lang="es-MX" sz="6200" b="1" dirty="0">
                <a:solidFill>
                  <a:schemeClr val="tx1"/>
                </a:solidFill>
                <a:latin typeface="Arial" pitchFamily="34" charset="0"/>
                <a:cs typeface="Arial" pitchFamily="34" charset="0"/>
              </a:rPr>
              <a:t>Aspectos negativos del delito</a:t>
            </a:r>
            <a:endParaRPr lang="es-MX" sz="6200" dirty="0">
              <a:solidFill>
                <a:schemeClr val="tx1"/>
              </a:solidFill>
              <a:latin typeface="Arial" pitchFamily="34" charset="0"/>
              <a:cs typeface="Arial" pitchFamily="34" charset="0"/>
            </a:endParaRPr>
          </a:p>
          <a:p>
            <a:endParaRPr lang="es-MX" sz="5900" dirty="0" smtClean="0"/>
          </a:p>
          <a:p>
            <a:endParaRPr lang="es-MX" sz="5900" dirty="0"/>
          </a:p>
          <a:p>
            <a:endParaRPr lang="es-MX"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437112"/>
            <a:ext cx="2466975"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6267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395536" y="2852936"/>
            <a:ext cx="7772400" cy="1500187"/>
          </a:xfrm>
        </p:spPr>
        <p:txBody>
          <a:bodyPr>
            <a:normAutofit fontScale="25000" lnSpcReduction="20000"/>
          </a:bodyPr>
          <a:lstStyle/>
          <a:p>
            <a:r>
              <a:rPr lang="es-MX" sz="8000" b="1" dirty="0">
                <a:solidFill>
                  <a:schemeClr val="tx1"/>
                </a:solidFill>
                <a:latin typeface="Arial" pitchFamily="34" charset="0"/>
                <a:cs typeface="Arial" pitchFamily="34" charset="0"/>
              </a:rPr>
              <a:t>Artículo 196</a:t>
            </a:r>
            <a:r>
              <a:rPr lang="es-MX" sz="8000" dirty="0">
                <a:solidFill>
                  <a:schemeClr val="tx1"/>
                </a:solidFill>
                <a:latin typeface="Arial" pitchFamily="34" charset="0"/>
                <a:cs typeface="Arial" pitchFamily="34" charset="0"/>
              </a:rPr>
              <a:t>.</a:t>
            </a:r>
            <a:r>
              <a:rPr lang="es-MX" sz="8000" b="1" dirty="0">
                <a:solidFill>
                  <a:schemeClr val="tx1"/>
                </a:solidFill>
                <a:latin typeface="Arial" pitchFamily="34" charset="0"/>
                <a:cs typeface="Arial" pitchFamily="34" charset="0"/>
              </a:rPr>
              <a:t>Agravantes en el caso de estos delitos</a:t>
            </a:r>
            <a:endParaRPr lang="es-MX" sz="8000" dirty="0">
              <a:solidFill>
                <a:schemeClr val="tx1"/>
              </a:solidFill>
              <a:latin typeface="Arial" pitchFamily="34" charset="0"/>
              <a:cs typeface="Arial" pitchFamily="34" charset="0"/>
            </a:endParaRPr>
          </a:p>
          <a:p>
            <a:r>
              <a:rPr lang="es-MX" sz="8000" dirty="0">
                <a:solidFill>
                  <a:schemeClr val="tx1"/>
                </a:solidFill>
                <a:latin typeface="Arial" pitchFamily="34" charset="0"/>
                <a:cs typeface="Arial" pitchFamily="34" charset="0"/>
              </a:rPr>
              <a:t> </a:t>
            </a:r>
          </a:p>
          <a:p>
            <a:r>
              <a:rPr lang="es-MX" sz="8000" b="1" dirty="0">
                <a:solidFill>
                  <a:schemeClr val="tx1"/>
                </a:solidFill>
                <a:latin typeface="Arial" pitchFamily="34" charset="0"/>
                <a:cs typeface="Arial" pitchFamily="34" charset="0"/>
              </a:rPr>
              <a:t>Artículo 197</a:t>
            </a:r>
            <a:r>
              <a:rPr lang="es-MX" sz="8000" dirty="0">
                <a:solidFill>
                  <a:schemeClr val="tx1"/>
                </a:solidFill>
                <a:latin typeface="Arial" pitchFamily="34" charset="0"/>
                <a:cs typeface="Arial" pitchFamily="34" charset="0"/>
              </a:rPr>
              <a:t>.- </a:t>
            </a:r>
          </a:p>
          <a:p>
            <a:r>
              <a:rPr lang="es-MX" sz="8000" b="1" dirty="0">
                <a:solidFill>
                  <a:schemeClr val="tx1"/>
                </a:solidFill>
                <a:latin typeface="Arial" pitchFamily="34" charset="0"/>
                <a:cs typeface="Arial" pitchFamily="34" charset="0"/>
              </a:rPr>
              <a:t>Casos de suministro a menores de edad</a:t>
            </a:r>
            <a:endParaRPr lang="es-MX" sz="8000" dirty="0">
              <a:solidFill>
                <a:schemeClr val="tx1"/>
              </a:solidFill>
              <a:latin typeface="Arial" pitchFamily="34" charset="0"/>
              <a:cs typeface="Arial" pitchFamily="34" charset="0"/>
            </a:endParaRPr>
          </a:p>
          <a:p>
            <a:r>
              <a:rPr lang="es-MX" sz="8000" b="1" dirty="0">
                <a:solidFill>
                  <a:schemeClr val="tx1"/>
                </a:solidFill>
                <a:latin typeface="Arial" pitchFamily="34" charset="0"/>
                <a:cs typeface="Arial" pitchFamily="34" charset="0"/>
              </a:rPr>
              <a:t>Casos de siembra, cultivo o cosecha de plantas que generar sustancias prohibidas</a:t>
            </a:r>
            <a:endParaRPr lang="es-MX" sz="8000" dirty="0">
              <a:solidFill>
                <a:schemeClr val="tx1"/>
              </a:solidFill>
              <a:latin typeface="Arial" pitchFamily="34" charset="0"/>
              <a:cs typeface="Arial" pitchFamily="34" charset="0"/>
            </a:endParaRPr>
          </a:p>
          <a:p>
            <a:r>
              <a:rPr lang="es-MX" sz="8000" b="1" dirty="0">
                <a:solidFill>
                  <a:schemeClr val="tx1"/>
                </a:solidFill>
                <a:latin typeface="Arial" pitchFamily="34" charset="0"/>
                <a:cs typeface="Arial" pitchFamily="34" charset="0"/>
              </a:rPr>
              <a:t> </a:t>
            </a:r>
            <a:endParaRPr lang="es-MX" sz="8000" dirty="0">
              <a:solidFill>
                <a:schemeClr val="tx1"/>
              </a:solidFill>
              <a:latin typeface="Arial" pitchFamily="34" charset="0"/>
              <a:cs typeface="Arial" pitchFamily="34" charset="0"/>
            </a:endParaRPr>
          </a:p>
          <a:p>
            <a:r>
              <a:rPr lang="es-MX" sz="8000" b="1" dirty="0">
                <a:solidFill>
                  <a:schemeClr val="tx1"/>
                </a:solidFill>
                <a:latin typeface="Arial" pitchFamily="34" charset="0"/>
                <a:cs typeface="Arial" pitchFamily="34" charset="0"/>
              </a:rPr>
              <a:t> </a:t>
            </a:r>
            <a:r>
              <a:rPr lang="es-MX" sz="8000" b="1" dirty="0" smtClean="0">
                <a:solidFill>
                  <a:schemeClr val="tx1"/>
                </a:solidFill>
                <a:latin typeface="Arial" pitchFamily="34" charset="0"/>
                <a:cs typeface="Arial" pitchFamily="34" charset="0"/>
              </a:rPr>
              <a:t>Artículo </a:t>
            </a:r>
            <a:r>
              <a:rPr lang="es-MX" sz="8000" b="1" dirty="0">
                <a:solidFill>
                  <a:schemeClr val="tx1"/>
                </a:solidFill>
                <a:latin typeface="Arial" pitchFamily="34" charset="0"/>
                <a:cs typeface="Arial" pitchFamily="34" charset="0"/>
              </a:rPr>
              <a:t>198</a:t>
            </a:r>
            <a:r>
              <a:rPr lang="es-MX" sz="8000" dirty="0">
                <a:solidFill>
                  <a:schemeClr val="tx1"/>
                </a:solidFill>
                <a:latin typeface="Arial" pitchFamily="34" charset="0"/>
                <a:cs typeface="Arial" pitchFamily="34" charset="0"/>
              </a:rPr>
              <a:t>.- </a:t>
            </a:r>
          </a:p>
          <a:p>
            <a:r>
              <a:rPr lang="es-MX" sz="8000" b="1" dirty="0">
                <a:solidFill>
                  <a:schemeClr val="tx1"/>
                </a:solidFill>
                <a:latin typeface="Arial" pitchFamily="34" charset="0"/>
                <a:cs typeface="Arial" pitchFamily="34" charset="0"/>
              </a:rPr>
              <a:t>Penas establecidas para los servidores públicos</a:t>
            </a:r>
            <a:endParaRPr lang="es-MX" sz="8000" dirty="0">
              <a:solidFill>
                <a:schemeClr val="tx1"/>
              </a:solidFill>
              <a:latin typeface="Arial" pitchFamily="34" charset="0"/>
              <a:cs typeface="Arial" pitchFamily="34" charset="0"/>
            </a:endParaRPr>
          </a:p>
          <a:p>
            <a:r>
              <a:rPr lang="es-MX" sz="8000" dirty="0">
                <a:solidFill>
                  <a:schemeClr val="tx1"/>
                </a:solidFill>
                <a:latin typeface="Arial" pitchFamily="34" charset="0"/>
                <a:cs typeface="Arial" pitchFamily="34" charset="0"/>
              </a:rPr>
              <a:t> </a:t>
            </a:r>
          </a:p>
          <a:p>
            <a:r>
              <a:rPr lang="es-MX" sz="8000" b="1" dirty="0">
                <a:solidFill>
                  <a:schemeClr val="tx1"/>
                </a:solidFill>
                <a:latin typeface="Arial" pitchFamily="34" charset="0"/>
                <a:cs typeface="Arial" pitchFamily="34" charset="0"/>
              </a:rPr>
              <a:t>Artículo 199.- Casos de farmacodependencia</a:t>
            </a:r>
            <a:endParaRPr lang="es-MX" sz="8000" dirty="0">
              <a:solidFill>
                <a:schemeClr val="tx1"/>
              </a:solidFill>
              <a:latin typeface="Arial" pitchFamily="34" charset="0"/>
              <a:cs typeface="Arial" pitchFamily="34" charset="0"/>
            </a:endParaRPr>
          </a:p>
          <a:p>
            <a:r>
              <a:rPr lang="es-MX" sz="8000" dirty="0">
                <a:solidFill>
                  <a:schemeClr val="tx1"/>
                </a:solidFill>
                <a:latin typeface="Arial" pitchFamily="34" charset="0"/>
                <a:cs typeface="Arial" pitchFamily="34" charset="0"/>
              </a:rPr>
              <a:t> </a:t>
            </a:r>
          </a:p>
          <a:p>
            <a:endParaRPr lang="es-MX" sz="6200" b="1" dirty="0">
              <a:solidFill>
                <a:schemeClr val="tx1"/>
              </a:solidFill>
            </a:endParaRPr>
          </a:p>
          <a:p>
            <a:endParaRPr lang="es-MX" b="1" dirty="0">
              <a:solidFill>
                <a:schemeClr val="tx1"/>
              </a:solidFill>
            </a:endParaRPr>
          </a:p>
          <a:p>
            <a:endParaRPr lang="es-MX"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0025" y="4005064"/>
            <a:ext cx="3238039"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67788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6555641"/>
          </a:xfrm>
          <a:prstGeom prst="rect">
            <a:avLst/>
          </a:prstGeom>
          <a:noFill/>
        </p:spPr>
        <p:txBody>
          <a:bodyPr wrap="square" rtlCol="0">
            <a:spAutoFit/>
          </a:bodyPr>
          <a:lstStyle/>
          <a:p>
            <a:r>
              <a:rPr lang="es-MX" sz="2800" b="1" dirty="0" smtClean="0">
                <a:latin typeface="Arial" pitchFamily="34" charset="0"/>
                <a:cs typeface="Arial" pitchFamily="34" charset="0"/>
              </a:rPr>
              <a:t>REFERENCIAS BIBLIOGRÁFICAS:</a:t>
            </a:r>
          </a:p>
          <a:p>
            <a:r>
              <a:rPr lang="es-MX" sz="2800" b="1" dirty="0" smtClean="0">
                <a:latin typeface="Arial" pitchFamily="34" charset="0"/>
                <a:cs typeface="Arial" pitchFamily="34" charset="0"/>
              </a:rPr>
              <a:t>Esparza Martínez, Bernardino. Los delitos federales en México. Prontuario </a:t>
            </a:r>
            <a:r>
              <a:rPr lang="es-MX" sz="2800" b="1" dirty="0" err="1" smtClean="0">
                <a:latin typeface="Arial" pitchFamily="34" charset="0"/>
                <a:cs typeface="Arial" pitchFamily="34" charset="0"/>
              </a:rPr>
              <a:t>Editoria</a:t>
            </a:r>
            <a:r>
              <a:rPr lang="es-MX" sz="2800" b="1" dirty="0" smtClean="0">
                <a:latin typeface="Arial" pitchFamily="34" charset="0"/>
                <a:cs typeface="Arial" pitchFamily="34" charset="0"/>
              </a:rPr>
              <a:t> </a:t>
            </a:r>
            <a:r>
              <a:rPr lang="es-MX" sz="2800" b="1" dirty="0" err="1" smtClean="0">
                <a:latin typeface="Arial" pitchFamily="34" charset="0"/>
                <a:cs typeface="Arial" pitchFamily="34" charset="0"/>
              </a:rPr>
              <a:t>Rosche</a:t>
            </a:r>
            <a:r>
              <a:rPr lang="es-MX" sz="2800" b="1" dirty="0" smtClean="0">
                <a:latin typeface="Arial" pitchFamily="34" charset="0"/>
                <a:cs typeface="Arial" pitchFamily="34" charset="0"/>
              </a:rPr>
              <a:t> 2013.</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Osorio y Nieto, César Augusto. Delitos Federales. Editorial Porrúa 2011.</a:t>
            </a: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Hernández Romo Pablo. Leyes Federales que contienen delitos. Editorial Tirant  2013.</a:t>
            </a: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Agenda Penal Federal. Código Penal Federal. 2014</a:t>
            </a:r>
          </a:p>
          <a:p>
            <a:endParaRPr lang="es-MX" sz="2800" b="1" dirty="0">
              <a:latin typeface="Arial" pitchFamily="34" charset="0"/>
              <a:cs typeface="Arial" pitchFamily="34" charset="0"/>
            </a:endParaRP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5201424"/>
          </a:xfrm>
          <a:prstGeom prst="rect">
            <a:avLst/>
          </a:prstGeom>
          <a:noFill/>
        </p:spPr>
        <p:txBody>
          <a:bodyPr wrap="square" rtlCol="0">
            <a:spAutoFit/>
          </a:bodyPr>
          <a:lstStyle/>
          <a:p>
            <a:pPr algn="ctr"/>
            <a:r>
              <a:rPr lang="es-MX" sz="2400" b="1" dirty="0" smtClean="0">
                <a:latin typeface="Arial" pitchFamily="34" charset="0"/>
                <a:cs typeface="Arial" pitchFamily="34" charset="0"/>
              </a:rPr>
              <a:t>Tema: </a:t>
            </a:r>
            <a:r>
              <a:rPr lang="es-ES" sz="2400" b="1" dirty="0">
                <a:solidFill>
                  <a:prstClr val="black"/>
                </a:solidFill>
                <a:latin typeface="Arial" pitchFamily="34" charset="0"/>
                <a:cs typeface="Arial" pitchFamily="34" charset="0"/>
              </a:rPr>
              <a:t>«Antecedentes históricos de los Delitos contra la Salud y los Delitos contemplados en el Código Penal Federal»</a:t>
            </a:r>
            <a:endParaRPr lang="es-MX" sz="2400" b="1" dirty="0">
              <a:solidFill>
                <a:prstClr val="black"/>
              </a:solidFill>
              <a:latin typeface="Arial" pitchFamily="34" charset="0"/>
              <a:cs typeface="Arial" pitchFamily="34" charset="0"/>
            </a:endParaRPr>
          </a:p>
          <a:p>
            <a:pPr algn="ctr"/>
            <a:endParaRPr lang="es-MX" sz="2400" b="1" dirty="0">
              <a:solidFill>
                <a:prstClr val="black"/>
              </a:solidFill>
              <a:latin typeface="Arial" pitchFamily="34" charset="0"/>
              <a:cs typeface="Arial" pitchFamily="34" charset="0"/>
            </a:endParaRPr>
          </a:p>
          <a:p>
            <a:pPr algn="just"/>
            <a:endParaRPr lang="es-MX" sz="2400" b="1" dirty="0">
              <a:latin typeface="Arial" pitchFamily="34" charset="0"/>
              <a:cs typeface="Arial" pitchFamily="34" charset="0"/>
            </a:endParaRPr>
          </a:p>
          <a:p>
            <a:pPr algn="just"/>
            <a:r>
              <a:rPr lang="es-MX" sz="2400" b="1" dirty="0" smtClean="0">
                <a:latin typeface="Arial" pitchFamily="34" charset="0"/>
                <a:cs typeface="Arial" pitchFamily="34" charset="0"/>
              </a:rPr>
              <a:t>Resumen:</a:t>
            </a:r>
            <a:endParaRPr lang="es-MX" sz="2400" b="1" dirty="0">
              <a:latin typeface="Arial" pitchFamily="34" charset="0"/>
              <a:cs typeface="Arial" pitchFamily="34" charset="0"/>
            </a:endParaRPr>
          </a:p>
          <a:p>
            <a:pPr algn="just"/>
            <a:r>
              <a:rPr lang="es-MX" sz="2400" dirty="0"/>
              <a:t>Con el avance del Sistema Jurídico Mexicano, surgen conductas típicas, antijurídicas y culpables que constituyen Delitos contra la Salud, por lo que se debe reconocer, que a lo largo de la Historia de nuestro país, existen antecedentes que las prevén y las sancionan, por lo que es necesario conocerlos para poder comprender como se encuentran previstos en nuestra legislación </a:t>
            </a:r>
            <a:r>
              <a:rPr lang="es-MX" sz="2400" dirty="0" smtClean="0"/>
              <a:t>actual.</a:t>
            </a:r>
            <a:endParaRPr lang="es-MX" sz="24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9512" y="836712"/>
            <a:ext cx="6048672" cy="3046988"/>
          </a:xfrm>
          <a:prstGeom prst="rect">
            <a:avLst/>
          </a:prstGeom>
          <a:noFill/>
        </p:spPr>
        <p:txBody>
          <a:bodyPr wrap="square" rtlCol="0">
            <a:spAutoFit/>
          </a:bodyPr>
          <a:lstStyle/>
          <a:p>
            <a:pPr algn="just"/>
            <a:r>
              <a:rPr lang="es-MX" b="1" dirty="0">
                <a:latin typeface="Arial" pitchFamily="34" charset="0"/>
                <a:cs typeface="Arial" pitchFamily="34" charset="0"/>
              </a:rPr>
              <a:t> </a:t>
            </a:r>
            <a:r>
              <a:rPr lang="es-MX" sz="2400" b="1" dirty="0">
                <a:latin typeface="Arial" pitchFamily="34" charset="0"/>
                <a:cs typeface="Arial" pitchFamily="34" charset="0"/>
              </a:rPr>
              <a:t>Palabras clave: </a:t>
            </a:r>
            <a:endParaRPr lang="es-ES" sz="2400" b="1" dirty="0">
              <a:latin typeface="Arial" pitchFamily="34" charset="0"/>
              <a:cs typeface="Arial" pitchFamily="34" charset="0"/>
            </a:endParaRPr>
          </a:p>
          <a:p>
            <a:pPr algn="just"/>
            <a:endParaRPr lang="es-ES" sz="2400" dirty="0" smtClean="0">
              <a:latin typeface="Arial" pitchFamily="34" charset="0"/>
              <a:cs typeface="Arial" pitchFamily="34" charset="0"/>
            </a:endParaRPr>
          </a:p>
          <a:p>
            <a:pPr algn="just"/>
            <a:r>
              <a:rPr lang="es-ES" sz="2400" dirty="0" smtClean="0">
                <a:latin typeface="Arial" pitchFamily="34" charset="0"/>
                <a:cs typeface="Arial" pitchFamily="34" charset="0"/>
              </a:rPr>
              <a:t>Delitos contra la salud, Código Penal Federal, narcóticos, </a:t>
            </a:r>
            <a:r>
              <a:rPr lang="es-ES" sz="2400" dirty="0"/>
              <a:t>producción, tenencia, trafico y </a:t>
            </a:r>
            <a:r>
              <a:rPr lang="es-ES" sz="2400" dirty="0" smtClean="0"/>
              <a:t>proselitismo, narcomenudeo, Ministerio Público Federal, farmacodependencia</a:t>
            </a:r>
            <a:r>
              <a:rPr lang="es-ES" sz="2400" dirty="0" smtClean="0">
                <a:latin typeface="Arial" pitchFamily="34" charset="0"/>
                <a:cs typeface="Arial" pitchFamily="34" charset="0"/>
              </a:rPr>
              <a:t> </a:t>
            </a:r>
            <a:endParaRPr lang="es-MX" sz="2400" dirty="0">
              <a:latin typeface="Arial" pitchFamily="34" charset="0"/>
              <a:cs typeface="Arial" pitchFamily="34" charset="0"/>
            </a:endParaRPr>
          </a:p>
          <a:p>
            <a:endParaRPr lang="es-MX" sz="2400" dirty="0"/>
          </a:p>
        </p:txBody>
      </p:sp>
    </p:spTree>
    <p:extLst>
      <p:ext uri="{BB962C8B-B14F-4D97-AF65-F5344CB8AC3E}">
        <p14:creationId xmlns:p14="http://schemas.microsoft.com/office/powerpoint/2010/main" val="2753202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251520" y="620688"/>
            <a:ext cx="7632848" cy="3108543"/>
          </a:xfrm>
          <a:prstGeom prst="rect">
            <a:avLst/>
          </a:prstGeom>
          <a:noFill/>
        </p:spPr>
        <p:txBody>
          <a:bodyPr wrap="square" rtlCol="0">
            <a:spAutoFit/>
          </a:bodyPr>
          <a:lstStyle/>
          <a:p>
            <a:pPr algn="just"/>
            <a:r>
              <a:rPr lang="es-MX" sz="2400" b="1" dirty="0">
                <a:latin typeface="Arial" pitchFamily="34" charset="0"/>
                <a:cs typeface="Arial" pitchFamily="34" charset="0"/>
              </a:rPr>
              <a:t>Objetivo general</a:t>
            </a:r>
            <a:r>
              <a:rPr lang="es-MX" sz="2400" b="1" dirty="0" smtClean="0">
                <a:latin typeface="Arial" pitchFamily="34" charset="0"/>
                <a:cs typeface="Arial" pitchFamily="34" charset="0"/>
              </a:rPr>
              <a:t>:</a:t>
            </a:r>
          </a:p>
          <a:p>
            <a:pPr algn="just"/>
            <a:endParaRPr lang="es-MX" sz="2400" dirty="0" smtClean="0"/>
          </a:p>
          <a:p>
            <a:pPr algn="just"/>
            <a:r>
              <a:rPr lang="es-MX" sz="2400" dirty="0" smtClean="0"/>
              <a:t>Que </a:t>
            </a:r>
            <a:r>
              <a:rPr lang="es-MX" sz="2400" dirty="0"/>
              <a:t>los alumnos cuenten con las bases teóricas necesarias para  interpretar los delitos en particular previstos en el código penal y los denominados delitos especiales, reconociendo sus elementos que los conforman.</a:t>
            </a:r>
          </a:p>
          <a:p>
            <a:pPr algn="just"/>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693866"/>
          </a:xfrm>
          <a:prstGeom prst="rect">
            <a:avLst/>
          </a:prstGeom>
          <a:noFill/>
        </p:spPr>
        <p:txBody>
          <a:bodyPr wrap="square" rtlCol="0">
            <a:spAutoFit/>
          </a:bodyPr>
          <a:lstStyle/>
          <a:p>
            <a:pPr algn="just"/>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pPr algn="just"/>
            <a:endParaRPr lang="es-MX" sz="2800" b="1" dirty="0">
              <a:latin typeface="Arial" pitchFamily="34" charset="0"/>
              <a:cs typeface="Arial" pitchFamily="34" charset="0"/>
            </a:endParaRPr>
          </a:p>
          <a:p>
            <a:pPr algn="just"/>
            <a:r>
              <a:rPr lang="es-MX" sz="2800" dirty="0">
                <a:latin typeface="Arial" pitchFamily="34" charset="0"/>
                <a:cs typeface="Arial" pitchFamily="34" charset="0"/>
              </a:rPr>
              <a:t>UNIDAD </a:t>
            </a:r>
            <a:r>
              <a:rPr lang="es-MX" sz="2800" dirty="0" smtClean="0">
                <a:latin typeface="Arial" pitchFamily="34" charset="0"/>
                <a:cs typeface="Arial" pitchFamily="34" charset="0"/>
              </a:rPr>
              <a:t>III: Delitos contra la Salud</a:t>
            </a:r>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just"/>
            <a:endParaRPr lang="es-MX" sz="2800" b="1" dirty="0">
              <a:latin typeface="Arial" pitchFamily="34" charset="0"/>
              <a:cs typeface="Arial" pitchFamily="34" charset="0"/>
            </a:endParaRPr>
          </a:p>
          <a:p>
            <a:pPr algn="just"/>
            <a:r>
              <a:rPr lang="es-ES" sz="2800" dirty="0"/>
              <a:t>Los alumnos </a:t>
            </a:r>
            <a:r>
              <a:rPr lang="es-ES" sz="2800" dirty="0" smtClean="0"/>
              <a:t>identificaran </a:t>
            </a:r>
            <a:r>
              <a:rPr lang="es-ES" sz="2800" dirty="0"/>
              <a:t>las </a:t>
            </a:r>
            <a:r>
              <a:rPr lang="es-ES" sz="2800" dirty="0" smtClean="0"/>
              <a:t>conductas sancionadas por el Código Penal Federal referentes a la producción</a:t>
            </a:r>
            <a:r>
              <a:rPr lang="es-ES" sz="2800" dirty="0"/>
              <a:t>, tenencia, trafico y proselitismo de los </a:t>
            </a:r>
            <a:r>
              <a:rPr lang="es-ES" sz="2800" dirty="0" smtClean="0"/>
              <a:t>narcóticos, </a:t>
            </a:r>
            <a:r>
              <a:rPr lang="es-ES" sz="2800" dirty="0"/>
              <a:t>además conocerán los antecedentes históricos de estos delitos y  la reforma actual en cuanto al </a:t>
            </a:r>
            <a:r>
              <a:rPr lang="es-ES" sz="2800" dirty="0" smtClean="0"/>
              <a:t>narcomenudeo.</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940088"/>
          </a:xfrm>
          <a:prstGeom prst="rect">
            <a:avLst/>
          </a:prstGeom>
          <a:noFill/>
        </p:spPr>
        <p:txBody>
          <a:bodyPr wrap="square" rtlCol="0">
            <a:spAutoFit/>
          </a:bodyPr>
          <a:lstStyle/>
          <a:p>
            <a:r>
              <a:rPr lang="es-MX" sz="2400" b="1" dirty="0" smtClean="0">
                <a:latin typeface="Arial" pitchFamily="34" charset="0"/>
                <a:cs typeface="Arial" pitchFamily="34" charset="0"/>
              </a:rPr>
              <a:t>3.1 Antecedentes Históricos de los Delitos contra la Salud y los previstos actualmente en materia de narcóticos en el Código Penal Federal</a:t>
            </a:r>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a:t>
            </a:r>
          </a:p>
          <a:p>
            <a:pPr algn="just"/>
            <a:endParaRPr lang="es-MX" sz="2800" b="1" dirty="0" smtClean="0">
              <a:latin typeface="Arial" pitchFamily="34" charset="0"/>
              <a:cs typeface="Arial" pitchFamily="34" charset="0"/>
            </a:endParaRPr>
          </a:p>
          <a:p>
            <a:pPr algn="just"/>
            <a:r>
              <a:rPr lang="es-MX" sz="2800" dirty="0" smtClean="0">
                <a:latin typeface="Arial" pitchFamily="34" charset="0"/>
                <a:cs typeface="Arial" pitchFamily="34" charset="0"/>
              </a:rPr>
              <a:t>De conformidad a lo establecido al Plan de Asignatura de Derecho Penal III, el presente trabajo, tiene la intención didáctica de abordar lo referente a los antecedentes </a:t>
            </a:r>
            <a:r>
              <a:rPr lang="es-MX" sz="2800" dirty="0">
                <a:latin typeface="Arial" pitchFamily="34" charset="0"/>
                <a:cs typeface="Arial" pitchFamily="34" charset="0"/>
              </a:rPr>
              <a:t>Históricos de los Delitos contra la </a:t>
            </a:r>
            <a:r>
              <a:rPr lang="es-MX" sz="2800" dirty="0" smtClean="0">
                <a:latin typeface="Arial" pitchFamily="34" charset="0"/>
                <a:cs typeface="Arial" pitchFamily="34" charset="0"/>
              </a:rPr>
              <a:t>Salud, además de la interpretación jurídica de las conductas y penas, establecidas en el Código Penal Federal, así como en materia de Narcomenudeo.</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4524315"/>
          </a:xfrm>
          <a:prstGeom prst="rect">
            <a:avLst/>
          </a:prstGeom>
          <a:noFill/>
        </p:spPr>
        <p:txBody>
          <a:bodyPr wrap="square" rtlCol="0">
            <a:spAutoFit/>
          </a:bodyPr>
          <a:lstStyle/>
          <a:p>
            <a:pPr algn="just"/>
            <a:r>
              <a:rPr lang="es-ES" sz="2400" b="1" dirty="0" smtClean="0">
                <a:latin typeface="Arial" pitchFamily="34" charset="0"/>
                <a:cs typeface="Arial" pitchFamily="34" charset="0"/>
              </a:rPr>
              <a:t>ANTECEDENTES </a:t>
            </a:r>
            <a:r>
              <a:rPr lang="es-ES" sz="2400" b="1" dirty="0">
                <a:latin typeface="Arial" pitchFamily="34" charset="0"/>
                <a:cs typeface="Arial" pitchFamily="34" charset="0"/>
              </a:rPr>
              <a:t>HISTÓRICOS DE LOS DELITOS CONTRA LA SALUD</a:t>
            </a:r>
            <a:br>
              <a:rPr lang="es-ES" sz="2400" b="1" dirty="0">
                <a:latin typeface="Arial" pitchFamily="34" charset="0"/>
                <a:cs typeface="Arial" pitchFamily="34" charset="0"/>
              </a:rPr>
            </a:br>
            <a:endParaRPr lang="es-ES" sz="2400" b="1" dirty="0" smtClean="0">
              <a:latin typeface="Arial" pitchFamily="34" charset="0"/>
              <a:cs typeface="Arial" pitchFamily="34" charset="0"/>
            </a:endParaRPr>
          </a:p>
          <a:p>
            <a:pPr algn="just"/>
            <a:r>
              <a:rPr lang="es-MX" sz="2400" dirty="0" smtClean="0">
                <a:latin typeface="Arial" pitchFamily="34" charset="0"/>
                <a:cs typeface="Arial" pitchFamily="34" charset="0"/>
              </a:rPr>
              <a:t>Las </a:t>
            </a:r>
            <a:r>
              <a:rPr lang="es-MX" sz="2400" dirty="0">
                <a:latin typeface="Arial" pitchFamily="34" charset="0"/>
                <a:cs typeface="Arial" pitchFamily="34" charset="0"/>
              </a:rPr>
              <a:t>prohibiciones y limitaciones de las drogas y estupefacientes adquieren estructura jurídica en </a:t>
            </a:r>
            <a:r>
              <a:rPr lang="es-MX" sz="2400" u="sng" dirty="0">
                <a:latin typeface="Arial" pitchFamily="34" charset="0"/>
                <a:cs typeface="Arial" pitchFamily="34" charset="0"/>
              </a:rPr>
              <a:t>1916</a:t>
            </a:r>
            <a:r>
              <a:rPr lang="es-MX" sz="2400" dirty="0">
                <a:latin typeface="Arial" pitchFamily="34" charset="0"/>
                <a:cs typeface="Arial" pitchFamily="34" charset="0"/>
              </a:rPr>
              <a:t>, durante el gobierno de Venustiano Carranza, con el decreto por el  que se </a:t>
            </a:r>
            <a:r>
              <a:rPr lang="es-MX" sz="2400" u="sng" dirty="0">
                <a:latin typeface="Arial" pitchFamily="34" charset="0"/>
                <a:cs typeface="Arial" pitchFamily="34" charset="0"/>
              </a:rPr>
              <a:t>crea el Consejo de la Salubridad General</a:t>
            </a:r>
            <a:r>
              <a:rPr lang="es-MX" sz="2400" dirty="0">
                <a:latin typeface="Arial" pitchFamily="34" charset="0"/>
                <a:cs typeface="Arial" pitchFamily="34" charset="0"/>
              </a:rPr>
              <a:t>, encargado de corregir y prevenir las adicciones. </a:t>
            </a:r>
            <a:br>
              <a:rPr lang="es-MX" sz="2400" dirty="0">
                <a:latin typeface="Arial" pitchFamily="34" charset="0"/>
                <a:cs typeface="Arial" pitchFamily="34" charset="0"/>
              </a:rPr>
            </a:br>
            <a:r>
              <a:rPr lang="es-MX" sz="2400" dirty="0">
                <a:latin typeface="Arial" pitchFamily="34" charset="0"/>
                <a:cs typeface="Arial" pitchFamily="34" charset="0"/>
              </a:rPr>
              <a:t/>
            </a:r>
            <a:br>
              <a:rPr lang="es-MX" sz="2400" dirty="0">
                <a:latin typeface="Arial" pitchFamily="34" charset="0"/>
                <a:cs typeface="Arial" pitchFamily="34" charset="0"/>
              </a:rPr>
            </a:br>
            <a:r>
              <a:rPr lang="es-MX" sz="2400" u="sng" dirty="0">
                <a:latin typeface="Arial" pitchFamily="34" charset="0"/>
                <a:cs typeface="Arial" pitchFamily="34" charset="0"/>
              </a:rPr>
              <a:t>En 1923, </a:t>
            </a:r>
            <a:r>
              <a:rPr lang="es-MX" sz="2400" dirty="0">
                <a:latin typeface="Arial" pitchFamily="34" charset="0"/>
                <a:cs typeface="Arial" pitchFamily="34" charset="0"/>
              </a:rPr>
              <a:t>con el decreto que  prohíbe por primera vez el contrabando de drogas, principalmente del opio, cocaína, heroína, morfina y derivados, denominándose </a:t>
            </a:r>
            <a:r>
              <a:rPr lang="es-MX" sz="2400" u="sng" dirty="0">
                <a:latin typeface="Arial" pitchFamily="34" charset="0"/>
                <a:cs typeface="Arial" pitchFamily="34" charset="0"/>
              </a:rPr>
              <a:t>narcotráfico</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79512" y="332656"/>
            <a:ext cx="7772400" cy="2004243"/>
          </a:xfrm>
        </p:spPr>
        <p:txBody>
          <a:bodyPr>
            <a:normAutofit/>
          </a:bodyPr>
          <a:lstStyle/>
          <a:p>
            <a:pPr algn="just">
              <a:lnSpc>
                <a:spcPct val="90000"/>
              </a:lnSpc>
            </a:pPr>
            <a:endParaRPr lang="es-MX" sz="9600" dirty="0" smtClean="0">
              <a:latin typeface="Arial" pitchFamily="34" charset="0"/>
              <a:cs typeface="Arial" pitchFamily="34" charset="0"/>
            </a:endParaRPr>
          </a:p>
          <a:p>
            <a:pPr algn="just">
              <a:lnSpc>
                <a:spcPct val="90000"/>
              </a:lnSpc>
            </a:pPr>
            <a:endParaRPr lang="es-MX" sz="9600" dirty="0">
              <a:latin typeface="Arial" pitchFamily="34" charset="0"/>
              <a:cs typeface="Arial" pitchFamily="34" charset="0"/>
            </a:endParaRPr>
          </a:p>
          <a:p>
            <a:pPr algn="just">
              <a:lnSpc>
                <a:spcPct val="90000"/>
              </a:lnSpc>
            </a:pPr>
            <a:endParaRPr lang="es-MX" sz="9600" dirty="0" smtClean="0">
              <a:latin typeface="Arial" pitchFamily="34" charset="0"/>
              <a:cs typeface="Arial" pitchFamily="34" charset="0"/>
            </a:endParaRPr>
          </a:p>
          <a:p>
            <a:pPr algn="just">
              <a:lnSpc>
                <a:spcPct val="90000"/>
              </a:lnSpc>
            </a:pPr>
            <a:endParaRPr lang="es-MX" sz="9600" dirty="0">
              <a:latin typeface="Arial" pitchFamily="34" charset="0"/>
              <a:cs typeface="Arial" pitchFamily="34" charset="0"/>
            </a:endParaRPr>
          </a:p>
          <a:p>
            <a:pPr algn="just">
              <a:lnSpc>
                <a:spcPct val="90000"/>
              </a:lnSpc>
            </a:pPr>
            <a:endParaRPr lang="es-MX" sz="9600" dirty="0" smtClean="0">
              <a:latin typeface="Arial" pitchFamily="34" charset="0"/>
              <a:cs typeface="Arial" pitchFamily="34" charset="0"/>
            </a:endParaRPr>
          </a:p>
          <a:p>
            <a:pPr algn="just">
              <a:lnSpc>
                <a:spcPct val="90000"/>
              </a:lnSpc>
            </a:pPr>
            <a:endParaRPr lang="es-MX" sz="9600" dirty="0">
              <a:latin typeface="Arial" pitchFamily="34" charset="0"/>
              <a:cs typeface="Arial" pitchFamily="34" charset="0"/>
            </a:endParaRPr>
          </a:p>
          <a:p>
            <a:pPr algn="just">
              <a:lnSpc>
                <a:spcPct val="90000"/>
              </a:lnSpc>
            </a:pPr>
            <a:endParaRPr lang="es-MX" sz="9600" dirty="0" smtClean="0">
              <a:latin typeface="Arial" pitchFamily="34" charset="0"/>
              <a:cs typeface="Arial" pitchFamily="34" charset="0"/>
            </a:endParaRPr>
          </a:p>
          <a:p>
            <a:pPr algn="just">
              <a:lnSpc>
                <a:spcPct val="90000"/>
              </a:lnSpc>
            </a:pPr>
            <a:endParaRPr lang="es-MX" sz="9600" dirty="0">
              <a:latin typeface="Arial" pitchFamily="34" charset="0"/>
              <a:cs typeface="Arial" pitchFamily="34" charset="0"/>
            </a:endParaRPr>
          </a:p>
          <a:p>
            <a:pPr algn="just">
              <a:lnSpc>
                <a:spcPct val="90000"/>
              </a:lnSpc>
            </a:pPr>
            <a:endParaRPr lang="es-MX" sz="9600" dirty="0" smtClean="0">
              <a:latin typeface="Arial" pitchFamily="34" charset="0"/>
              <a:cs typeface="Arial" pitchFamily="34" charset="0"/>
            </a:endParaRPr>
          </a:p>
          <a:p>
            <a:pPr algn="just">
              <a:lnSpc>
                <a:spcPct val="90000"/>
              </a:lnSpc>
            </a:pPr>
            <a:endParaRPr lang="es-MX" sz="9600" dirty="0">
              <a:latin typeface="Arial" pitchFamily="34" charset="0"/>
              <a:cs typeface="Arial" pitchFamily="34" charset="0"/>
            </a:endParaRPr>
          </a:p>
          <a:p>
            <a:pPr algn="just">
              <a:lnSpc>
                <a:spcPct val="90000"/>
              </a:lnSpc>
            </a:pPr>
            <a:endParaRPr lang="es-MX" sz="6000" u="sng" dirty="0">
              <a:latin typeface="Arial" pitchFamily="34" charset="0"/>
              <a:cs typeface="Arial" pitchFamily="34" charset="0"/>
            </a:endParaRPr>
          </a:p>
          <a:p>
            <a:pPr algn="just">
              <a:lnSpc>
                <a:spcPct val="90000"/>
              </a:lnSpc>
            </a:pPr>
            <a:endParaRPr lang="es-MX" u="sng" dirty="0"/>
          </a:p>
          <a:p>
            <a:endParaRPr lang="es-MX" dirty="0"/>
          </a:p>
        </p:txBody>
      </p:sp>
      <p:sp>
        <p:nvSpPr>
          <p:cNvPr id="4" name="3 CuadroTexto"/>
          <p:cNvSpPr txBox="1"/>
          <p:nvPr/>
        </p:nvSpPr>
        <p:spPr>
          <a:xfrm>
            <a:off x="251520" y="548680"/>
            <a:ext cx="8352928" cy="5833135"/>
          </a:xfrm>
          <a:prstGeom prst="rect">
            <a:avLst/>
          </a:prstGeom>
          <a:noFill/>
        </p:spPr>
        <p:txBody>
          <a:bodyPr wrap="square" rtlCol="0">
            <a:spAutoFit/>
          </a:bodyPr>
          <a:lstStyle/>
          <a:p>
            <a:pPr algn="just">
              <a:lnSpc>
                <a:spcPct val="90000"/>
              </a:lnSpc>
            </a:pPr>
            <a:r>
              <a:rPr lang="es-MX" sz="2400" dirty="0">
                <a:latin typeface="Arial" pitchFamily="34" charset="0"/>
                <a:cs typeface="Arial" pitchFamily="34" charset="0"/>
              </a:rPr>
              <a:t>En los códigos en material penal anteriores al de 1931, no se tenia una regulación estricta de los delitos contra la salud, sólo se hacía la distinción entre las sustancias nocivas para la salud y aquellas con utilidad medicinal</a:t>
            </a:r>
          </a:p>
          <a:p>
            <a:pPr algn="just">
              <a:lnSpc>
                <a:spcPct val="90000"/>
              </a:lnSpc>
            </a:pPr>
            <a:endParaRPr lang="es-MX" sz="2400" dirty="0">
              <a:latin typeface="Arial" pitchFamily="34" charset="0"/>
              <a:cs typeface="Arial" pitchFamily="34" charset="0"/>
            </a:endParaRPr>
          </a:p>
          <a:p>
            <a:pPr algn="just">
              <a:lnSpc>
                <a:spcPct val="90000"/>
              </a:lnSpc>
            </a:pPr>
            <a:r>
              <a:rPr lang="es-MX" sz="2400" dirty="0">
                <a:latin typeface="Arial" pitchFamily="34" charset="0"/>
                <a:cs typeface="Arial" pitchFamily="34" charset="0"/>
              </a:rPr>
              <a:t>	Actualmente la Ley General de Salud, dentro de los artículos 473 al 482  prevé al respecto </a:t>
            </a:r>
            <a:r>
              <a:rPr lang="es-MX" sz="2400" u="sng" dirty="0">
                <a:latin typeface="Arial" pitchFamily="34" charset="0"/>
                <a:cs typeface="Arial" pitchFamily="34" charset="0"/>
              </a:rPr>
              <a:t>“DELITOS CONTRA LA SALUD EN SU MODALIDAD DE NARCOMENUDEO”, </a:t>
            </a:r>
            <a:r>
              <a:rPr lang="es-MX" sz="2400" dirty="0">
                <a:latin typeface="Arial" pitchFamily="34" charset="0"/>
                <a:cs typeface="Arial" pitchFamily="34" charset="0"/>
              </a:rPr>
              <a:t>así como el Código Penal Federal establece un capítulo referente a </a:t>
            </a:r>
            <a:r>
              <a:rPr lang="es-MX" sz="2400" b="1" dirty="0">
                <a:latin typeface="Arial" pitchFamily="34" charset="0"/>
                <a:cs typeface="Arial" pitchFamily="34" charset="0"/>
              </a:rPr>
              <a:t>la producción, tenencia, tráfico, proselitismo y otros actos en materia de </a:t>
            </a:r>
            <a:r>
              <a:rPr lang="es-MX" sz="2400" b="1" dirty="0" smtClean="0">
                <a:latin typeface="Arial" pitchFamily="34" charset="0"/>
                <a:cs typeface="Arial" pitchFamily="34" charset="0"/>
              </a:rPr>
              <a:t>narcóticos</a:t>
            </a:r>
          </a:p>
          <a:p>
            <a:pPr algn="just">
              <a:lnSpc>
                <a:spcPct val="90000"/>
              </a:lnSpc>
            </a:pPr>
            <a:endParaRPr lang="es-MX" sz="2400" b="1" dirty="0">
              <a:latin typeface="Arial" pitchFamily="34" charset="0"/>
              <a:cs typeface="Arial" pitchFamily="34" charset="0"/>
            </a:endParaRPr>
          </a:p>
          <a:p>
            <a:pPr algn="just">
              <a:lnSpc>
                <a:spcPct val="90000"/>
              </a:lnSpc>
            </a:pPr>
            <a:r>
              <a:rPr lang="es-ES" sz="2400" u="sng" dirty="0">
                <a:latin typeface="Arial" pitchFamily="34" charset="0"/>
                <a:cs typeface="Arial" pitchFamily="34" charset="0"/>
              </a:rPr>
              <a:t>En agosto del año 2010</a:t>
            </a:r>
            <a:r>
              <a:rPr lang="es-ES" sz="2400" dirty="0">
                <a:latin typeface="Arial" pitchFamily="34" charset="0"/>
                <a:cs typeface="Arial" pitchFamily="34" charset="0"/>
              </a:rPr>
              <a:t> se reforman, adicionan y derogan diversas disposiciones de la ley general de salud, del código penal federal y del código federal de procedimientos penales, quedando la normatividad de la </a:t>
            </a:r>
            <a:r>
              <a:rPr lang="es-ES" sz="2400" dirty="0" smtClean="0">
                <a:latin typeface="Arial" pitchFamily="34" charset="0"/>
                <a:cs typeface="Arial" pitchFamily="34" charset="0"/>
              </a:rPr>
              <a:t>siguiente:</a:t>
            </a:r>
            <a:endParaRPr lang="es-MX" sz="2400" dirty="0">
              <a:latin typeface="Arial" pitchFamily="34" charset="0"/>
              <a:cs typeface="Arial" pitchFamily="34" charset="0"/>
            </a:endParaRPr>
          </a:p>
          <a:p>
            <a:pPr algn="just">
              <a:lnSpc>
                <a:spcPct val="90000"/>
              </a:lnSpc>
            </a:pPr>
            <a:endParaRPr lang="es-MX" sz="1050" dirty="0">
              <a:latin typeface="Arial" pitchFamily="34" charset="0"/>
              <a:cs typeface="Arial" pitchFamily="34" charset="0"/>
            </a:endParaRPr>
          </a:p>
          <a:p>
            <a:endParaRPr lang="es-MX"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8335" y="5733256"/>
            <a:ext cx="1190157" cy="1124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4878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texto"/>
          <p:cNvSpPr>
            <a:spLocks noGrp="1"/>
          </p:cNvSpPr>
          <p:nvPr>
            <p:ph type="body" idx="1"/>
          </p:nvPr>
        </p:nvSpPr>
        <p:spPr/>
        <p:txBody>
          <a:bodyPr/>
          <a:lstStyle/>
          <a:p>
            <a:pPr lvl="0"/>
            <a:r>
              <a:rPr lang="es-MX" dirty="0">
                <a:solidFill>
                  <a:schemeClr val="tx1"/>
                </a:solidFill>
              </a:rPr>
              <a:t>DELITOS CONTRA LA SALUD EN LA MODALIDAD DE NARCOMENUDEO</a:t>
            </a:r>
          </a:p>
          <a:p>
            <a:endParaRPr lang="es-MX" dirty="0"/>
          </a:p>
        </p:txBody>
      </p:sp>
      <p:graphicFrame>
        <p:nvGraphicFramePr>
          <p:cNvPr id="4" name="3 Diagrama"/>
          <p:cNvGraphicFramePr/>
          <p:nvPr>
            <p:extLst>
              <p:ext uri="{D42A27DB-BD31-4B8C-83A1-F6EECF244321}">
                <p14:modId xmlns:p14="http://schemas.microsoft.com/office/powerpoint/2010/main" val="1729467051"/>
              </p:ext>
            </p:extLst>
          </p:nvPr>
        </p:nvGraphicFramePr>
        <p:xfrm>
          <a:off x="0" y="0"/>
          <a:ext cx="892971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4968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1707</TotalTime>
  <Words>715</Words>
  <Application>Microsoft Office PowerPoint</Application>
  <PresentationFormat>Presentación en pantalla (4:3)</PresentationFormat>
  <Paragraphs>100</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acer</cp:lastModifiedBy>
  <cp:revision>40</cp:revision>
  <dcterms:created xsi:type="dcterms:W3CDTF">2012-08-07T16:35:15Z</dcterms:created>
  <dcterms:modified xsi:type="dcterms:W3CDTF">2014-03-24T20:34:59Z</dcterms:modified>
</cp:coreProperties>
</file>